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4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6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5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8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7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69a4724af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269a4724af_0_3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b07c4d2d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developed regions show a trend of fewer working hours</a:t>
            </a:r>
            <a:endParaRPr/>
          </a:p>
        </p:txBody>
      </p:sp>
      <p:sp>
        <p:nvSpPr>
          <p:cNvPr id="227" name="Google Shape;227;g32b07c4d2dd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d83c2475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32d83c24759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d83c2475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2d83c24759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d83c2475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correlation varies by region. In many cases, a </a:t>
            </a:r>
            <a:r>
              <a:rPr b="1" lang="en">
                <a:solidFill>
                  <a:schemeClr val="dk1"/>
                </a:solidFill>
              </a:rPr>
              <a:t>negative correlation</a:t>
            </a:r>
            <a:r>
              <a:rPr lang="en">
                <a:solidFill>
                  <a:schemeClr val="dk1"/>
                </a:solidFill>
              </a:rPr>
              <a:t> is evident, meaning more hours worked generally correlate with lower GDP per capita but there are many other factors which could impact this.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2" name="Google Shape;252;g32d83c24759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2d83c2475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2d83c24759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2d83c2475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regression line again suggests a slightly negative relationship, showing that </a:t>
            </a:r>
            <a:r>
              <a:rPr b="1" lang="en">
                <a:solidFill>
                  <a:schemeClr val="dk1"/>
                </a:solidFill>
              </a:rPr>
              <a:t>longer work hours are associated with lower life expectancy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But the correlation is weak.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6" name="Google Shape;266;g32d83c24759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d83c2475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red regression line</a:t>
            </a:r>
            <a:r>
              <a:rPr lang="en">
                <a:solidFill>
                  <a:schemeClr val="dk1"/>
                </a:solidFill>
              </a:rPr>
              <a:t> suggests a </a:t>
            </a:r>
            <a:r>
              <a:rPr b="1" lang="en">
                <a:solidFill>
                  <a:schemeClr val="dk1"/>
                </a:solidFill>
              </a:rPr>
              <a:t>slight negative correlation</a:t>
            </a:r>
            <a:r>
              <a:rPr lang="en">
                <a:solidFill>
                  <a:schemeClr val="dk1"/>
                </a:solidFill>
              </a:rPr>
              <a:t>, meaning that countries with </a:t>
            </a:r>
            <a:r>
              <a:rPr b="1" lang="en">
                <a:solidFill>
                  <a:schemeClr val="dk1"/>
                </a:solidFill>
              </a:rPr>
              <a:t>higher work hours tend to have slightly lower life expectancy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While the trend exists, the relationship does not appear to be extremely strong, implying that </a:t>
            </a:r>
            <a:r>
              <a:rPr b="1" lang="en">
                <a:solidFill>
                  <a:schemeClr val="dk1"/>
                </a:solidFill>
              </a:rPr>
              <a:t>other factors (healthcare quality, lifestyle, and policies) also play a role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Some </a:t>
            </a:r>
            <a:r>
              <a:rPr b="1" lang="en">
                <a:solidFill>
                  <a:schemeClr val="dk1"/>
                </a:solidFill>
              </a:rPr>
              <a:t>outliers</a:t>
            </a:r>
            <a:r>
              <a:rPr lang="en">
                <a:solidFill>
                  <a:schemeClr val="dk1"/>
                </a:solidFill>
              </a:rPr>
              <a:t> may exist, where countries with similar work hours have different life expectancy rates.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4" name="Google Shape;274;g32d83c24759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d83c2475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2d83c24759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d83c2475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scatter plot shows a negative trend, suggesting that countries where people work fewer hours tend to report higher happiness scores.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correlation coefficient between </a:t>
            </a:r>
            <a:r>
              <a:rPr b="1" lang="en">
                <a:solidFill>
                  <a:schemeClr val="dk1"/>
                </a:solidFill>
              </a:rPr>
              <a:t>work hours and happiness</a:t>
            </a:r>
            <a:r>
              <a:rPr lang="en">
                <a:solidFill>
                  <a:schemeClr val="dk1"/>
                </a:solidFill>
              </a:rPr>
              <a:t> is </a:t>
            </a:r>
            <a:r>
              <a:rPr b="1" lang="en">
                <a:solidFill>
                  <a:schemeClr val="dk1"/>
                </a:solidFill>
              </a:rPr>
              <a:t>-0.37</a:t>
            </a:r>
            <a:r>
              <a:rPr lang="en">
                <a:solidFill>
                  <a:schemeClr val="dk1"/>
                </a:solidFill>
              </a:rPr>
              <a:t>, confirming a moderate negative relationship.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8" name="Google Shape;288;g32d83c24759_0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d83c2475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We see some variation between regions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Negative correlation</a:t>
            </a:r>
            <a:r>
              <a:rPr lang="en">
                <a:solidFill>
                  <a:schemeClr val="dk1"/>
                </a:solidFill>
              </a:rPr>
              <a:t> regions with more developed economies (less work, more happiness) while p</a:t>
            </a:r>
            <a:r>
              <a:rPr b="1" lang="en">
                <a:solidFill>
                  <a:schemeClr val="dk1"/>
                </a:solidFill>
              </a:rPr>
              <a:t>ositive trend in less developed economies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96" name="Google Shape;296;g32d83c24759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69a4724af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269a4724af_0_3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d83c2475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Top 5 happiest countries in Western Europe (2019):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These countries tend to have </a:t>
            </a:r>
            <a:r>
              <a:rPr b="1" lang="en">
                <a:solidFill>
                  <a:schemeClr val="dk1"/>
                </a:solidFill>
              </a:rPr>
              <a:t>moderate to lower work hours</a:t>
            </a:r>
            <a:r>
              <a:rPr lang="en">
                <a:solidFill>
                  <a:schemeClr val="dk1"/>
                </a:solidFill>
              </a:rPr>
              <a:t> compared to the regional average.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Strong </a:t>
            </a:r>
            <a:r>
              <a:rPr b="1" lang="en">
                <a:solidFill>
                  <a:schemeClr val="dk1"/>
                </a:solidFill>
              </a:rPr>
              <a:t>social support systems, better work-life balance, and high economic development</a:t>
            </a:r>
            <a:r>
              <a:rPr lang="en">
                <a:solidFill>
                  <a:schemeClr val="dk1"/>
                </a:solidFill>
              </a:rPr>
              <a:t> may contribute to their happiness levels.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Bottom 5 least happy countries in Western Europe (2019):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Some of these nations tend to have </a:t>
            </a:r>
            <a:r>
              <a:rPr b="1" lang="en">
                <a:solidFill>
                  <a:schemeClr val="dk1"/>
                </a:solidFill>
              </a:rPr>
              <a:t>longer work hours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Other factors beyond work hours—such as economic challenges, lower social support, or governance issues—may contribute to their lower happiness scores.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3" name="Google Shape;303;g32d83c24759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269a4724af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Insights useful for National Olympic Committees trying to improve their performance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or Betting companies trying to better predict outcomes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Next Steps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Select variables with high and linear correlation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 a linear regression model and begin training it on our data (70% for training, 30% for testing)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Find more variables with correlation to improve the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Sell the model </a:t>
            </a:r>
            <a:endParaRPr/>
          </a:p>
        </p:txBody>
      </p:sp>
      <p:sp>
        <p:nvSpPr>
          <p:cNvPr id="310" name="Google Shape;310;g3269a4724af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69a4724af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269a4724af_0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8447bfe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28447bfee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b07c4d2dd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2b07c4d2dd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d83c2475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2d83c24759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d83c2475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2d83c24759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b07c4d2d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Had some trouble deciding how to normalize our tables, because we had duplicate country names and duplicate year values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Decided to tackle this by creating junction tables with country and region data to store the values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2b07c4d2dd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d83c2475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2d83c24759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d83c2475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2d83c24759_0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311760" y="744480"/>
            <a:ext cx="8520000" cy="9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0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1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2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2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0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/>
          <p:nvPr>
            <p:ph idx="1" type="subTitle"/>
          </p:nvPr>
        </p:nvSpPr>
        <p:spPr>
          <a:xfrm>
            <a:off x="311760" y="744480"/>
            <a:ext cx="8520000" cy="9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3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3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2" type="body"/>
          </p:nvPr>
        </p:nvSpPr>
        <p:spPr>
          <a:xfrm>
            <a:off x="467424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3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4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" type="body"/>
          </p:nvPr>
        </p:nvSpPr>
        <p:spPr>
          <a:xfrm>
            <a:off x="457200" y="1203480"/>
            <a:ext cx="40158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3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3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6"/>
          <p:cNvSpPr txBox="1"/>
          <p:nvPr>
            <p:ph idx="1" type="body"/>
          </p:nvPr>
        </p:nvSpPr>
        <p:spPr>
          <a:xfrm>
            <a:off x="457200" y="120348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6"/>
          <p:cNvSpPr txBox="1"/>
          <p:nvPr>
            <p:ph idx="2" type="body"/>
          </p:nvPr>
        </p:nvSpPr>
        <p:spPr>
          <a:xfrm>
            <a:off x="457200" y="2761920"/>
            <a:ext cx="82293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7"/>
          <p:cNvSpPr txBox="1"/>
          <p:nvPr>
            <p:ph idx="1" type="body"/>
          </p:nvPr>
        </p:nvSpPr>
        <p:spPr>
          <a:xfrm>
            <a:off x="45720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7"/>
          <p:cNvSpPr txBox="1"/>
          <p:nvPr>
            <p:ph idx="2" type="body"/>
          </p:nvPr>
        </p:nvSpPr>
        <p:spPr>
          <a:xfrm>
            <a:off x="4674240" y="120348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7"/>
          <p:cNvSpPr txBox="1"/>
          <p:nvPr>
            <p:ph idx="3" type="body"/>
          </p:nvPr>
        </p:nvSpPr>
        <p:spPr>
          <a:xfrm>
            <a:off x="45720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4" type="body"/>
          </p:nvPr>
        </p:nvSpPr>
        <p:spPr>
          <a:xfrm>
            <a:off x="4674240" y="2761920"/>
            <a:ext cx="40158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8"/>
          <p:cNvSpPr txBox="1"/>
          <p:nvPr>
            <p:ph idx="1" type="body"/>
          </p:nvPr>
        </p:nvSpPr>
        <p:spPr>
          <a:xfrm>
            <a:off x="45720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38"/>
          <p:cNvSpPr txBox="1"/>
          <p:nvPr>
            <p:ph idx="2" type="body"/>
          </p:nvPr>
        </p:nvSpPr>
        <p:spPr>
          <a:xfrm>
            <a:off x="323964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8"/>
          <p:cNvSpPr txBox="1"/>
          <p:nvPr>
            <p:ph idx="3" type="body"/>
          </p:nvPr>
        </p:nvSpPr>
        <p:spPr>
          <a:xfrm>
            <a:off x="6022080" y="120348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8"/>
          <p:cNvSpPr txBox="1"/>
          <p:nvPr>
            <p:ph idx="4" type="body"/>
          </p:nvPr>
        </p:nvSpPr>
        <p:spPr>
          <a:xfrm>
            <a:off x="45720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8"/>
          <p:cNvSpPr txBox="1"/>
          <p:nvPr>
            <p:ph idx="5" type="body"/>
          </p:nvPr>
        </p:nvSpPr>
        <p:spPr>
          <a:xfrm>
            <a:off x="323964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8"/>
          <p:cNvSpPr txBox="1"/>
          <p:nvPr>
            <p:ph idx="6" type="body"/>
          </p:nvPr>
        </p:nvSpPr>
        <p:spPr>
          <a:xfrm>
            <a:off x="6022080" y="2761920"/>
            <a:ext cx="26496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959480" y="3924360"/>
            <a:ext cx="390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2" type="title"/>
          </p:nvPr>
        </p:nvSpPr>
        <p:spPr>
          <a:xfrm>
            <a:off x="1959480" y="328392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62640" y="157320"/>
            <a:ext cx="1663200" cy="16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60" y="744480"/>
            <a:ext cx="85200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8472600" y="4663080"/>
            <a:ext cx="548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buNone/>
              <a:defRPr b="0" i="0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457200" y="1203480"/>
            <a:ext cx="8229300" cy="29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2.jp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9"/>
          <p:cNvSpPr txBox="1"/>
          <p:nvPr/>
        </p:nvSpPr>
        <p:spPr>
          <a:xfrm>
            <a:off x="1959472" y="4029825"/>
            <a:ext cx="74838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WEEK 4 </a:t>
            </a:r>
            <a:r>
              <a:rPr b="1" i="0" lang="en" sz="14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WORLD HAPPINESS DATASET</a:t>
            </a:r>
            <a:endParaRPr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Group 3 - Elohor &amp;  Mike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39"/>
          <p:cNvSpPr txBox="1"/>
          <p:nvPr/>
        </p:nvSpPr>
        <p:spPr>
          <a:xfrm>
            <a:off x="1959480" y="339372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IronHack Data Analytics</a:t>
            </a:r>
            <a:endParaRPr b="0" i="0" sz="3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650" y="634999"/>
            <a:ext cx="2541000" cy="25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925" y="1199275"/>
            <a:ext cx="6504929" cy="29189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8"/>
          <p:cNvSpPr/>
          <p:nvPr/>
        </p:nvSpPr>
        <p:spPr>
          <a:xfrm>
            <a:off x="683675" y="664650"/>
            <a:ext cx="54411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works the hardest?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48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8"/>
          <p:cNvSpPr txBox="1"/>
          <p:nvPr/>
        </p:nvSpPr>
        <p:spPr>
          <a:xfrm>
            <a:off x="558525" y="4301550"/>
            <a:ext cx="3876300" cy="4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* based on an 8-hour work day</a:t>
            </a:r>
            <a:endParaRPr sz="900"/>
          </a:p>
        </p:txBody>
      </p:sp>
      <p:sp>
        <p:nvSpPr>
          <p:cNvPr id="233" name="Google Shape;233;p48"/>
          <p:cNvSpPr txBox="1"/>
          <p:nvPr/>
        </p:nvSpPr>
        <p:spPr>
          <a:xfrm>
            <a:off x="505325" y="1387475"/>
            <a:ext cx="16506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People living in LATAM work </a:t>
            </a:r>
            <a:r>
              <a:rPr b="1" lang="en" sz="1100">
                <a:solidFill>
                  <a:schemeClr val="dk1"/>
                </a:solidFill>
              </a:rPr>
              <a:t>83 more days per year</a:t>
            </a:r>
            <a:r>
              <a:rPr lang="en" sz="1100">
                <a:solidFill>
                  <a:schemeClr val="dk1"/>
                </a:solidFill>
              </a:rPr>
              <a:t> than Western Europeans*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575" y="1073475"/>
            <a:ext cx="7285601" cy="32692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9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earns the most?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49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575" y="1136825"/>
            <a:ext cx="6683279" cy="299899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0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is the most productive?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50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0"/>
          <p:cNvSpPr txBox="1"/>
          <p:nvPr/>
        </p:nvSpPr>
        <p:spPr>
          <a:xfrm>
            <a:off x="505325" y="1442550"/>
            <a:ext cx="16506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Wealthier economies generally </a:t>
            </a:r>
            <a:r>
              <a:rPr b="1" lang="en" sz="1100">
                <a:solidFill>
                  <a:schemeClr val="dk1"/>
                </a:solidFill>
              </a:rPr>
              <a:t>work fewer hours</a:t>
            </a:r>
            <a:r>
              <a:rPr lang="en" sz="1100">
                <a:solidFill>
                  <a:schemeClr val="dk1"/>
                </a:solidFill>
              </a:rPr>
              <a:t> while maintaining </a:t>
            </a:r>
            <a:r>
              <a:rPr b="1" lang="en" sz="1100">
                <a:solidFill>
                  <a:schemeClr val="dk1"/>
                </a:solidFill>
              </a:rPr>
              <a:t>high productivity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9" name="Google Shape;249;p50"/>
          <p:cNvSpPr txBox="1"/>
          <p:nvPr/>
        </p:nvSpPr>
        <p:spPr>
          <a:xfrm>
            <a:off x="1372550" y="2114550"/>
            <a:ext cx="137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💡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Does higher GDP mean less work?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51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1"/>
          <p:cNvSpPr txBox="1"/>
          <p:nvPr/>
        </p:nvSpPr>
        <p:spPr>
          <a:xfrm>
            <a:off x="683675" y="136990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It’s a bit unclear…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Technology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Labour Policies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Industry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→ Culture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All play a big role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7" name="Google Shape;25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800" y="1007900"/>
            <a:ext cx="5562076" cy="35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"/>
          <p:cNvSpPr/>
          <p:nvPr/>
        </p:nvSpPr>
        <p:spPr>
          <a:xfrm>
            <a:off x="2513075" y="196359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more_work = less_life? 💀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2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3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 people who work less, live longer?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53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3"/>
          <p:cNvSpPr txBox="1"/>
          <p:nvPr/>
        </p:nvSpPr>
        <p:spPr>
          <a:xfrm>
            <a:off x="683675" y="141025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Hmm, not sure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71" name="Google Shape;27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050" y="1016275"/>
            <a:ext cx="5570514" cy="35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4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 Europeans who work less, live longer?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54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925" y="1070475"/>
            <a:ext cx="5686927" cy="35876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4"/>
          <p:cNvSpPr txBox="1"/>
          <p:nvPr/>
        </p:nvSpPr>
        <p:spPr>
          <a:xfrm>
            <a:off x="830800" y="139475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Also not clear… answer might be cheese and mountains?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5"/>
          <p:cNvSpPr/>
          <p:nvPr/>
        </p:nvSpPr>
        <p:spPr>
          <a:xfrm>
            <a:off x="2513075" y="196359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less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_work = more_happiness? </a:t>
            </a: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🙏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5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6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Are people who work less happier?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56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56"/>
          <p:cNvSpPr txBox="1"/>
          <p:nvPr/>
        </p:nvSpPr>
        <p:spPr>
          <a:xfrm>
            <a:off x="683675" y="1410250"/>
            <a:ext cx="1528800" cy="21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Somewhat true, but it’s still not totally clear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93" name="Google Shape;2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5525" y="1007925"/>
            <a:ext cx="5570514" cy="35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7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Are people who work less happier?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57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675" y="1163600"/>
            <a:ext cx="7614899" cy="31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0"/>
          <p:cNvSpPr/>
          <p:nvPr/>
        </p:nvSpPr>
        <p:spPr>
          <a:xfrm>
            <a:off x="692025" y="666165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0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0"/>
          <p:cNvSpPr txBox="1"/>
          <p:nvPr>
            <p:ph idx="4294967295" type="body"/>
          </p:nvPr>
        </p:nvSpPr>
        <p:spPr>
          <a:xfrm>
            <a:off x="561600" y="945675"/>
            <a:ext cx="8065200" cy="37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Project Overview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Business Opportunity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Areas of Analysis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Datasets Overview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Data Wrangling and Cleaning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Exploratory Data Analysis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Major Obstacles &amp; Lessons Learned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●"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Conclusion and Insights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/>
          <p:nvPr/>
        </p:nvSpPr>
        <p:spPr>
          <a:xfrm>
            <a:off x="683675" y="536450"/>
            <a:ext cx="71703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Are people who work less happier?</a:t>
            </a:r>
            <a:endParaRPr b="1" sz="200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58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3401" y="1033250"/>
            <a:ext cx="5871201" cy="378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9"/>
          <p:cNvSpPr/>
          <p:nvPr/>
        </p:nvSpPr>
        <p:spPr>
          <a:xfrm>
            <a:off x="561600" y="6548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9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9"/>
          <p:cNvSpPr txBox="1"/>
          <p:nvPr/>
        </p:nvSpPr>
        <p:spPr>
          <a:xfrm>
            <a:off x="618000" y="1094100"/>
            <a:ext cx="79080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Less working hours does correlate with higher happiness and longer lives… </a:t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/>
              <a:t>But</a:t>
            </a:r>
            <a:r>
              <a:rPr lang="en" sz="1100"/>
              <a:t> it’s not a very strong correlation.</a:t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Other factors such as </a:t>
            </a:r>
            <a:r>
              <a:rPr b="1" lang="en" sz="1100"/>
              <a:t>economic stability</a:t>
            </a:r>
            <a:r>
              <a:rPr lang="en" sz="1100"/>
              <a:t>, </a:t>
            </a:r>
            <a:r>
              <a:rPr b="1" lang="en" sz="1100"/>
              <a:t>governance</a:t>
            </a:r>
            <a:r>
              <a:rPr lang="en" sz="1100"/>
              <a:t>, and </a:t>
            </a:r>
            <a:r>
              <a:rPr b="1" lang="en" sz="1100"/>
              <a:t>quality of life</a:t>
            </a:r>
            <a:r>
              <a:rPr lang="en" sz="1100"/>
              <a:t> likely play a role beyond just working hours.</a:t>
            </a:r>
            <a:endParaRPr sz="110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5" name="Google Shape;315;p59"/>
          <p:cNvSpPr/>
          <p:nvPr/>
        </p:nvSpPr>
        <p:spPr>
          <a:xfrm>
            <a:off x="618000" y="253649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59"/>
          <p:cNvSpPr txBox="1"/>
          <p:nvPr/>
        </p:nvSpPr>
        <p:spPr>
          <a:xfrm>
            <a:off x="618000" y="2988900"/>
            <a:ext cx="7908000" cy="14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Refine our analysis further, looking into </a:t>
            </a:r>
            <a:r>
              <a:rPr b="1" lang="en" sz="1100"/>
              <a:t>more factors</a:t>
            </a:r>
            <a:r>
              <a:rPr lang="en" sz="1100"/>
              <a:t> that could impact happiness and productivity</a:t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Share findings with governments and businesses → Make case for a </a:t>
            </a:r>
            <a:r>
              <a:rPr b="1" lang="en" sz="1100"/>
              <a:t>4 day work week</a:t>
            </a:r>
            <a:r>
              <a:rPr lang="en" sz="1100"/>
              <a:t>?   </a:t>
            </a:r>
            <a:endParaRPr sz="110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0"/>
          <p:cNvSpPr txBox="1"/>
          <p:nvPr/>
        </p:nvSpPr>
        <p:spPr>
          <a:xfrm>
            <a:off x="789150" y="3818225"/>
            <a:ext cx="7565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Carles, Rebecca, Angel, Mike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60"/>
          <p:cNvSpPr txBox="1"/>
          <p:nvPr/>
        </p:nvSpPr>
        <p:spPr>
          <a:xfrm>
            <a:off x="3141850" y="1088575"/>
            <a:ext cx="33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OLYMPICS DATASET ANALYSIS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Project Overview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1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1"/>
          <p:cNvSpPr txBox="1"/>
          <p:nvPr>
            <p:ph idx="4294967295" type="body"/>
          </p:nvPr>
        </p:nvSpPr>
        <p:spPr>
          <a:xfrm>
            <a:off x="693225" y="1337200"/>
            <a:ext cx="4054800" cy="35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Looking to solve life’s great questions: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less_work = more_happiness? 🥹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more_work = more_money? 🤑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more_work = less_life? 💀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2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Who would be interested in these findings?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2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2"/>
          <p:cNvSpPr txBox="1"/>
          <p:nvPr>
            <p:ph idx="4294967295" type="body"/>
          </p:nvPr>
        </p:nvSpPr>
        <p:spPr>
          <a:xfrm>
            <a:off x="710675" y="910275"/>
            <a:ext cx="4590300" cy="37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74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chemeClr val="dk1"/>
                </a:solidFill>
              </a:rPr>
              <a:t>Businesses: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Improve </a:t>
            </a:r>
            <a:r>
              <a:rPr b="1" lang="en" sz="1500">
                <a:solidFill>
                  <a:schemeClr val="dk1"/>
                </a:solidFill>
              </a:rPr>
              <a:t>employee well-being and productivity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 </a:t>
            </a:r>
            <a:r>
              <a:rPr b="1" lang="en" sz="1500">
                <a:solidFill>
                  <a:schemeClr val="dk1"/>
                </a:solidFill>
              </a:rPr>
              <a:t>Government agencies: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</a:t>
            </a:r>
            <a:r>
              <a:rPr lang="en" sz="1500">
                <a:solidFill>
                  <a:schemeClr val="dk1"/>
                </a:solidFill>
              </a:rPr>
              <a:t>rovides insights into </a:t>
            </a:r>
            <a:r>
              <a:rPr b="1" lang="en" sz="1500">
                <a:solidFill>
                  <a:schemeClr val="dk1"/>
                </a:solidFill>
              </a:rPr>
              <a:t>public policy and regional development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44746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3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do we uncover this?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3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3"/>
          <p:cNvSpPr txBox="1"/>
          <p:nvPr>
            <p:ph idx="4294967295" type="body"/>
          </p:nvPr>
        </p:nvSpPr>
        <p:spPr>
          <a:xfrm>
            <a:off x="749400" y="1367175"/>
            <a:ext cx="3285300" cy="37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444746"/>
                </a:solidFill>
                <a:highlight>
                  <a:schemeClr val="lt1"/>
                </a:highlight>
              </a:rPr>
              <a:t>For Happiness data: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World Happiness Report (2015 - 2019)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Measures six factors across 140+ countries:</a:t>
            </a:r>
            <a:br>
              <a:rPr b="1" lang="en" sz="1100">
                <a:solidFill>
                  <a:schemeClr val="dk1"/>
                </a:solidFill>
              </a:rPr>
            </a:b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Happiness (</a:t>
            </a:r>
            <a:r>
              <a:rPr i="1" lang="en" sz="1100">
                <a:solidFill>
                  <a:schemeClr val="dk1"/>
                </a:solidFill>
              </a:rPr>
              <a:t>Poll data)</a:t>
            </a:r>
            <a:endParaRPr i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GDP per capita (</a:t>
            </a:r>
            <a:r>
              <a:rPr i="1" lang="en" sz="1100">
                <a:solidFill>
                  <a:schemeClr val="dk1"/>
                </a:solidFill>
              </a:rPr>
              <a:t>World Bank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Social support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Healthy life expectancy (</a:t>
            </a:r>
            <a:r>
              <a:rPr i="1" lang="en" sz="1100">
                <a:solidFill>
                  <a:schemeClr val="dk1"/>
                </a:solidFill>
              </a:rPr>
              <a:t>World Health Org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Freedom to make life choices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Generosity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Perceptions of corruption (</a:t>
            </a:r>
            <a:r>
              <a:rPr i="1" lang="en" sz="1100">
                <a:solidFill>
                  <a:schemeClr val="dk1"/>
                </a:solidFill>
              </a:rPr>
              <a:t>Poll</a:t>
            </a:r>
            <a:r>
              <a:rPr lang="en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44746"/>
              </a:solidFill>
              <a:highlight>
                <a:srgbClr val="FFFFFF"/>
              </a:highlight>
            </a:endParaRPr>
          </a:p>
        </p:txBody>
      </p:sp>
      <p:sp>
        <p:nvSpPr>
          <p:cNvPr id="191" name="Google Shape;191;p43"/>
          <p:cNvSpPr/>
          <p:nvPr/>
        </p:nvSpPr>
        <p:spPr>
          <a:xfrm rot="-681585">
            <a:off x="3221462" y="3291154"/>
            <a:ext cx="2168295" cy="1355174"/>
          </a:xfrm>
          <a:prstGeom prst="irregularSeal2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Note: The d</a:t>
            </a:r>
            <a:r>
              <a:rPr b="1" lang="en" sz="800"/>
              <a:t>ata is normalized**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4"/>
          <p:cNvSpPr/>
          <p:nvPr/>
        </p:nvSpPr>
        <p:spPr>
          <a:xfrm>
            <a:off x="561600" y="6434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How do we uncover this?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4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4"/>
          <p:cNvSpPr txBox="1"/>
          <p:nvPr>
            <p:ph idx="4294967295" type="body"/>
          </p:nvPr>
        </p:nvSpPr>
        <p:spPr>
          <a:xfrm>
            <a:off x="677250" y="1147150"/>
            <a:ext cx="3272100" cy="374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444746"/>
                </a:solidFill>
                <a:highlight>
                  <a:srgbClr val="FFFFFF"/>
                </a:highlight>
              </a:rPr>
              <a:t>For the work data:</a:t>
            </a:r>
            <a:endParaRPr sz="1500">
              <a:solidFill>
                <a:srgbClr val="44474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Organisation for Economic Co-operation and Development (OECD)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Annual dataset on Average Hours Worked Per Year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Contains the average working hours per person, per year for </a:t>
            </a:r>
            <a:r>
              <a:rPr b="1" lang="en" sz="1100">
                <a:solidFill>
                  <a:schemeClr val="dk1"/>
                </a:solidFill>
              </a:rPr>
              <a:t>105 countries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Average Hours =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Average annual hours worked /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Average # of people in employment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444746"/>
              </a:solidFill>
              <a:highlight>
                <a:srgbClr val="FFFFFF"/>
              </a:highlight>
            </a:endParaRPr>
          </a:p>
        </p:txBody>
      </p:sp>
      <p:sp>
        <p:nvSpPr>
          <p:cNvPr id="199" name="Google Shape;199;p44"/>
          <p:cNvSpPr/>
          <p:nvPr/>
        </p:nvSpPr>
        <p:spPr>
          <a:xfrm>
            <a:off x="472375" y="3120775"/>
            <a:ext cx="2540100" cy="673800"/>
          </a:xfrm>
          <a:prstGeom prst="brace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5"/>
          <p:cNvSpPr/>
          <p:nvPr/>
        </p:nvSpPr>
        <p:spPr>
          <a:xfrm>
            <a:off x="561600" y="6548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Obstacles &amp; Lessons Learned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5"/>
          <p:cNvSpPr txBox="1"/>
          <p:nvPr>
            <p:ph idx="4294967295" type="body"/>
          </p:nvPr>
        </p:nvSpPr>
        <p:spPr>
          <a:xfrm>
            <a:off x="655775" y="1186800"/>
            <a:ext cx="5580600" cy="3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Creating a database in SQL</a:t>
            </a:r>
            <a:endParaRPr sz="1400">
              <a:solidFill>
                <a:srgbClr val="444746"/>
              </a:solidFill>
            </a:endParaRPr>
          </a:p>
        </p:txBody>
      </p:sp>
      <p:sp>
        <p:nvSpPr>
          <p:cNvPr id="206" name="Google Shape;206;p45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45"/>
          <p:cNvPicPr preferRelativeResize="0"/>
          <p:nvPr/>
        </p:nvPicPr>
        <p:blipFill rotWithShape="1">
          <a:blip r:embed="rId4">
            <a:alphaModFix/>
          </a:blip>
          <a:srcRect b="0" l="0" r="15888" t="0"/>
          <a:stretch/>
        </p:blipFill>
        <p:spPr>
          <a:xfrm>
            <a:off x="6413425" y="1158550"/>
            <a:ext cx="2189201" cy="173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2976" y="1730402"/>
            <a:ext cx="5164477" cy="254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6"/>
          <p:cNvSpPr/>
          <p:nvPr/>
        </p:nvSpPr>
        <p:spPr>
          <a:xfrm>
            <a:off x="561600" y="65484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Obstacles &amp; Lessons Learned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6"/>
          <p:cNvSpPr txBox="1"/>
          <p:nvPr>
            <p:ph idx="4294967295" type="body"/>
          </p:nvPr>
        </p:nvSpPr>
        <p:spPr>
          <a:xfrm>
            <a:off x="655775" y="1186800"/>
            <a:ext cx="5580600" cy="326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“Wait, where did europe go??”</a:t>
            </a:r>
            <a:endParaRPr sz="1400">
              <a:solidFill>
                <a:srgbClr val="444746"/>
              </a:solidFill>
            </a:endParaRPr>
          </a:p>
        </p:txBody>
      </p:sp>
      <p:sp>
        <p:nvSpPr>
          <p:cNvPr id="215" name="Google Shape;215;p46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75" y="1504863"/>
            <a:ext cx="4724400" cy="15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6"/>
          <p:cNvSpPr/>
          <p:nvPr/>
        </p:nvSpPr>
        <p:spPr>
          <a:xfrm>
            <a:off x="2897900" y="2098700"/>
            <a:ext cx="564900" cy="218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3150" y="1504875"/>
            <a:ext cx="2218853" cy="194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7"/>
          <p:cNvSpPr/>
          <p:nvPr/>
        </p:nvSpPr>
        <p:spPr>
          <a:xfrm>
            <a:off x="2513075" y="1963590"/>
            <a:ext cx="6318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more_work = more_money? 🤑</a:t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7"/>
          <p:cNvSpPr/>
          <p:nvPr/>
        </p:nvSpPr>
        <p:spPr>
          <a:xfrm>
            <a:off x="94320" y="55313"/>
            <a:ext cx="2061600" cy="2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500" u="none" cap="none" strike="noStrike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 </a:t>
            </a:r>
            <a:r>
              <a:rPr b="1" lang="en" sz="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DA JAN 31</a:t>
            </a:r>
            <a:endParaRPr b="0" i="0" sz="5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